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5" r:id="rId4"/>
    <p:sldId id="266" r:id="rId5"/>
    <p:sldId id="267" r:id="rId6"/>
    <p:sldId id="258" r:id="rId7"/>
    <p:sldId id="304" r:id="rId8"/>
    <p:sldId id="283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5" roundtripDataSignature="AMtx7miCvvyjqIVzQMxsUUiAq1v7ePgV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FC34998-936D-43A9-BC69-222E8E31ADF7}">
  <a:tblStyle styleId="{0FC34998-936D-43A9-BC69-222E8E31ADF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8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customschemas.google.com/relationships/presentationmetadata" Target="metadata"/><Relationship Id="rId10" Type="http://schemas.openxmlformats.org/officeDocument/2006/relationships/notesMaster" Target="notesMasters/notesMaster1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85525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0783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54354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Clinical Practice Guidelines Management of Retinopathy of Prematurity (Second Edition)</a:t>
            </a:r>
            <a:endParaRPr/>
          </a:p>
        </p:txBody>
      </p:sp>
      <p:sp>
        <p:nvSpPr>
          <p:cNvPr id="16" name="Google Shape;1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Clinical Practice Guidelines Management of Retinopathy of Prematurity (Second Edition)</a:t>
            </a:r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Clinical Practice Guidelines Management of Retinopathy of Prematurity (Second Edition)</a:t>
            </a:r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Clinical Practice Guidelines Management of Retinopathy of Prematurity (Second Edition)</a:t>
            </a:r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Clinical Practice Guidelines Management of Retinopathy of Prematurity (Second Edition)</a:t>
            </a:r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Clinical Practice Guidelines Management of Retinopathy of Prematurity (Second Edition)</a:t>
            </a:r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Clinical Practice Guidelines Management of Retinopathy of Prematurity (Second Edition)</a:t>
            </a:r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Clinical Practice Guidelines Management of Retinopathy of Prematurity (Second Edition)</a:t>
            </a:r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Clinical Practice Guidelines Management of Retinopathy of Prematurity (Second Edition)</a:t>
            </a:r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Clinical Practice Guidelines Management of Retinopathy of Prematurity (Second Edition)</a:t>
            </a:r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Clinical Practice Guidelines Management of Retinopathy of Prematurity (Second Edition)</a:t>
            </a:r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282262" y="3606993"/>
            <a:ext cx="7741559" cy="624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 sz="28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LECTURE 5: MONITORING AND DISCHARGE CRITERIA</a:t>
            </a:r>
            <a:endParaRPr sz="28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738491" y="427922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1" dirty="0" err="1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Dr.</a:t>
            </a:r>
            <a:r>
              <a:rPr lang="en-GB" b="1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b="1" dirty="0" err="1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Norazah</a:t>
            </a:r>
            <a:r>
              <a:rPr lang="en-GB" b="1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Abdul Rahman	</a:t>
            </a:r>
            <a:endParaRPr lang="en-MY" b="1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1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Consultant Paediatric Ophthalmologist and Strabismus </a:t>
            </a:r>
            <a:endParaRPr lang="en-MY" b="1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1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Ramsay Sime Darby Medical Centre </a:t>
            </a:r>
            <a:endParaRPr lang="en-MY" b="1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F56041-8678-43C4-849A-86D3B0B9DEFA}"/>
              </a:ext>
            </a:extLst>
          </p:cNvPr>
          <p:cNvSpPr/>
          <p:nvPr/>
        </p:nvSpPr>
        <p:spPr>
          <a:xfrm>
            <a:off x="172342" y="210479"/>
            <a:ext cx="11584941" cy="2887579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0AA0897-F848-4214-9688-B43E4C628753}"/>
              </a:ext>
            </a:extLst>
          </p:cNvPr>
          <p:cNvSpPr>
            <a:spLocks noGrp="1"/>
          </p:cNvSpPr>
          <p:nvPr/>
        </p:nvSpPr>
        <p:spPr>
          <a:xfrm>
            <a:off x="1609715" y="33640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TRAINING OF CORE TRAINERS FOR  CPG MANAGEMENT OF RETINOPATHY PREMATURITY (SECOND EDITION)</a:t>
            </a:r>
            <a:endParaRPr kumimoji="0" lang="en-MY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50A710-D1DE-47EB-A56F-ADAD782FEA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1349">
            <a:off x="8924672" y="2908054"/>
            <a:ext cx="2084250" cy="3204487"/>
          </a:xfrm>
          <a:prstGeom prst="rect">
            <a:avLst/>
          </a:prstGeom>
          <a:effectLst>
            <a:outerShdw blurRad="177800" dist="596900" dir="21540000" algn="tl" rotWithShape="0">
              <a:prstClr val="black">
                <a:alpha val="40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BA4641B-2CC8-4F70-B979-2CD51FAAACB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3B513A-601B-4DDF-A0EB-28139F0388F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Introduction</a:t>
            </a:r>
            <a:endParaRPr dirty="0"/>
          </a:p>
        </p:txBody>
      </p:sp>
      <p:sp>
        <p:nvSpPr>
          <p:cNvPr id="91" name="Google Shape;91;p2"/>
          <p:cNvSpPr txBox="1">
            <a:spLocks noGrp="1"/>
          </p:cNvSpPr>
          <p:nvPr>
            <p:ph type="body" idx="1"/>
          </p:nvPr>
        </p:nvSpPr>
        <p:spPr>
          <a:xfrm>
            <a:off x="2206775" y="1920218"/>
            <a:ext cx="798826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to identify the subgroup of ROP-screened infants who require long-term follow-up and those who can be safely discharged</a:t>
            </a:r>
            <a:endParaRPr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08AA58-7467-4A52-864B-2EF66EF92ADA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1452F14-955B-4F72-8392-9E22AD7C065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MY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LEARNING OBJECTIVES</a:t>
            </a:r>
            <a:endParaRPr lang="en-GB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064603-4F73-4C59-85D6-634F6BEF10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8C74B54-87D4-4E08-A851-6777E12BA8D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9A1C24-0AA5-4F17-9444-FA8B0134D08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F55916-EE38-47DB-93C5-1E16738FC54F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6" name="Google Shape;96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DURING SCREENING </a:t>
            </a:r>
          </a:p>
        </p:txBody>
      </p:sp>
      <p:sp>
        <p:nvSpPr>
          <p:cNvPr id="97" name="Google Shape;97;p3"/>
          <p:cNvSpPr txBox="1">
            <a:spLocks noGrp="1"/>
          </p:cNvSpPr>
          <p:nvPr>
            <p:ph type="body" idx="1"/>
          </p:nvPr>
        </p:nvSpPr>
        <p:spPr>
          <a:xfrm>
            <a:off x="2010621" y="1491281"/>
            <a:ext cx="968265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Neurological complications, </a:t>
            </a:r>
            <a:r>
              <a:rPr lang="en-US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cryotreated</a:t>
            </a:r>
            <a:r>
              <a:rPr lang="en-US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ROP and anisometropia were risk factors for predicting visual dysfunction.</a:t>
            </a:r>
            <a:r>
              <a:rPr lang="en-US" baseline="30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57</a:t>
            </a:r>
            <a:endParaRPr lang="en-US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en-US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patients with severe ROP rapidly progressed toward myopia, particularly during the first 1.3 years, compared with those with mild/no ROP.</a:t>
            </a:r>
            <a:r>
              <a:rPr lang="en-US" baseline="30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26,</a:t>
            </a:r>
            <a:r>
              <a:rPr lang="en-US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en-US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• infants with halted vascular growth in zone II should be closely  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  monitored  for myopia.</a:t>
            </a:r>
            <a:r>
              <a:rPr lang="en-US" baseline="30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58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>
              <a:solidFill>
                <a:srgbClr val="0000FF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7BA1B5-94E3-41EE-960C-D0DD3F3A4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B7C50B-C282-4769-8ACC-EFC0A65FBC59}"/>
              </a:ext>
            </a:extLst>
          </p:cNvPr>
          <p:cNvSpPr txBox="1"/>
          <p:nvPr/>
        </p:nvSpPr>
        <p:spPr>
          <a:xfrm>
            <a:off x="6403945" y="5538768"/>
            <a:ext cx="833470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140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26. Wang J, Ren X, Shen L, et al. 2013;54(9):6018-24</a:t>
            </a:r>
          </a:p>
          <a:p>
            <a:r>
              <a:rPr lang="en-MY" sz="140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57. </a:t>
            </a:r>
            <a:r>
              <a:rPr lang="en-MY" sz="1400" dirty="0" err="1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Holmström</a:t>
            </a:r>
            <a:r>
              <a:rPr lang="en-MY" sz="140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G, Larsson E.. 2008;12(2):157-62</a:t>
            </a:r>
            <a:endParaRPr lang="en-MY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MY" sz="140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58. </a:t>
            </a:r>
            <a:r>
              <a:rPr lang="en-MY" sz="1400" dirty="0" err="1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Dikopf</a:t>
            </a:r>
            <a:r>
              <a:rPr lang="en-MY" sz="140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MS, Machen LA, </a:t>
            </a:r>
            <a:r>
              <a:rPr lang="en-MY" sz="1400" dirty="0" err="1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Hallak</a:t>
            </a:r>
            <a:r>
              <a:rPr lang="en-MY" sz="140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JA, et al.. 2019;23(4):211.e1-.e6</a:t>
            </a:r>
            <a:endParaRPr lang="en-MY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MY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0E8321-FBC0-405D-891C-80C540430F6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09590D-CBF9-461B-93A9-028C469BFC2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141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F55916-EE38-47DB-93C5-1E16738FC54F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6" name="Google Shape;96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DELAYED RESOLUTION</a:t>
            </a:r>
          </a:p>
        </p:txBody>
      </p:sp>
      <p:sp>
        <p:nvSpPr>
          <p:cNvPr id="97" name="Google Shape;97;p3"/>
          <p:cNvSpPr txBox="1">
            <a:spLocks noGrp="1"/>
          </p:cNvSpPr>
          <p:nvPr>
            <p:ph type="body" idx="1"/>
          </p:nvPr>
        </p:nvSpPr>
        <p:spPr>
          <a:xfrm>
            <a:off x="2010621" y="1491281"/>
            <a:ext cx="968265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MY" sz="2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 a case-control study comparing ROP cases which had resolved by 50 weeks vs those resolved beyond 50 weeks, significant factors associated with delayed resolution were</a:t>
            </a:r>
            <a:r>
              <a:rPr lang="en-MY" sz="240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-MY" sz="2400" baseline="30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59</a:t>
            </a:r>
            <a:endParaRPr lang="en-MY" sz="24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MY" sz="2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increasing severity of ROP (higher stage, lower zone, plus/pre-plus disease)</a:t>
            </a:r>
            <a:endParaRPr lang="en-MY" sz="24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MY" sz="2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Type 2 ROP </a:t>
            </a:r>
            <a:endParaRPr lang="en-MY" sz="24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MY" sz="2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&lt;28 weeks gestational age</a:t>
            </a:r>
            <a:endParaRPr lang="en-MY" sz="24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MY" sz="2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third percentile birth weight on Fenton preterm birth chart</a:t>
            </a:r>
            <a:endParaRPr lang="en-MY" sz="24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MY" sz="2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positive blood culture sepsis</a:t>
            </a:r>
            <a:endParaRPr lang="en-MY" sz="24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MY" sz="2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necrotising enterocolitis</a:t>
            </a:r>
            <a:endParaRPr lang="en-MY" sz="24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MY" sz="2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intraventricular haemorrhage</a:t>
            </a:r>
            <a:endParaRPr lang="en-MY" sz="24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MY" sz="2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bronchopulmonary dysplasia </a:t>
            </a:r>
            <a:endParaRPr lang="en-MY" sz="24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MY" sz="2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No infant developed Type 1 ROP after 50 weeks PMA</a:t>
            </a:r>
            <a:endParaRPr sz="2400" dirty="0">
              <a:solidFill>
                <a:srgbClr val="0000FF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7BA1B5-94E3-41EE-960C-D0DD3F3A4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F64CD37-B2F5-4F11-AF44-848AE49F0C73}"/>
              </a:ext>
            </a:extLst>
          </p:cNvPr>
          <p:cNvSpPr txBox="1"/>
          <p:nvPr/>
        </p:nvSpPr>
        <p:spPr>
          <a:xfrm>
            <a:off x="7337254" y="6567586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140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59. Ahmad M, Patnaik J, </a:t>
            </a:r>
            <a:r>
              <a:rPr lang="en-MY" sz="1400" dirty="0" err="1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Thevarajah</a:t>
            </a:r>
            <a:r>
              <a:rPr lang="en-MY" sz="140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T, et al. 2019;23(2):90.e1-.e6</a:t>
            </a:r>
            <a:endParaRPr lang="en-MY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8865C8-6F7D-4BF4-ACED-03817ABF0B2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939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F55916-EE38-47DB-93C5-1E16738FC54F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6" name="Google Shape;96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DELAYED RESOLUTION</a:t>
            </a:r>
          </a:p>
        </p:txBody>
      </p:sp>
      <p:sp>
        <p:nvSpPr>
          <p:cNvPr id="97" name="Google Shape;97;p3"/>
          <p:cNvSpPr txBox="1">
            <a:spLocks noGrp="1"/>
          </p:cNvSpPr>
          <p:nvPr>
            <p:ph type="body" idx="1"/>
          </p:nvPr>
        </p:nvSpPr>
        <p:spPr>
          <a:xfrm>
            <a:off x="2010621" y="1491281"/>
            <a:ext cx="968265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4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Two retrospective cohort studies looked into the outcomes of treated ROP. In the first study on 115 babies with stage-3 ROP persisting beyond 40-weeks of PMA, a vast majority of 80.8% eyes with ROP resolved spontaneously while 19.2% eyes were treated with laser-photocoagulation. Apart from that, majority of eyes with stage 3 ROP (89.5%) resolved by 50 weeks while the remainder resolved by 61 weeks PMA.</a:t>
            </a:r>
            <a:r>
              <a:rPr lang="en-US" sz="2400" baseline="30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60</a:t>
            </a:r>
            <a:endParaRPr lang="en-US" sz="240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2860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en-US" sz="240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2860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4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second smaller study on 28 eyes of Type 1 ROP treated with intravitreal bevacizumab showed that all completely regressed by four weeks. Within the first three months, 60.7% eyes developed recurrence to stage 1 or 2 after regression. At a mean of 24 ± 17.3 months, 39% of eyes were not </a:t>
            </a:r>
            <a:r>
              <a:rPr lang="en-US" sz="24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vascularised</a:t>
            </a:r>
            <a:r>
              <a:rPr lang="en-US" sz="24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into zone III as seen on fluorescein angiography with scleral indentation.</a:t>
            </a:r>
            <a:r>
              <a:rPr lang="en-US" sz="2400" baseline="30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61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400" dirty="0">
              <a:solidFill>
                <a:srgbClr val="0000FF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7BA1B5-94E3-41EE-960C-D0DD3F3A4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B7C50B-C282-4769-8ACC-EFC0A65FBC59}"/>
              </a:ext>
            </a:extLst>
          </p:cNvPr>
          <p:cNvSpPr txBox="1"/>
          <p:nvPr/>
        </p:nvSpPr>
        <p:spPr>
          <a:xfrm>
            <a:off x="6340883" y="5842619"/>
            <a:ext cx="8334703" cy="6258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MY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60. </a:t>
            </a:r>
            <a:r>
              <a:rPr lang="en-MY" dirty="0" err="1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Koucheki</a:t>
            </a:r>
            <a:r>
              <a:rPr lang="en-MY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R, Isaac M, N NT, et al.. 2020;48(7):956-63.</a:t>
            </a:r>
          </a:p>
          <a:p>
            <a:r>
              <a:rPr lang="en-MY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61. Isaac M, Tehrani N, </a:t>
            </a:r>
            <a:r>
              <a:rPr lang="en-MY" dirty="0" err="1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Mireskandari</a:t>
            </a:r>
            <a:r>
              <a:rPr lang="en-MY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K. 2016;30(3):333-41</a:t>
            </a:r>
            <a:endParaRPr lang="en-MY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A3D0011-F974-4DEC-87F1-8D7CCF804D6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71D4DC-503F-4239-A844-E8FB39140D8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355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F55916-EE38-47DB-93C5-1E16738FC54F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>
              <a:defRPr/>
            </a:pP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6" name="Google Shape;96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RECOMMENDATION</a:t>
            </a:r>
          </a:p>
        </p:txBody>
      </p:sp>
      <p:sp>
        <p:nvSpPr>
          <p:cNvPr id="97" name="Google Shape;97;p3"/>
          <p:cNvSpPr txBox="1">
            <a:spLocks noGrp="1"/>
          </p:cNvSpPr>
          <p:nvPr>
            <p:ph type="body" idx="1"/>
          </p:nvPr>
        </p:nvSpPr>
        <p:spPr>
          <a:xfrm>
            <a:off x="1941787" y="1951750"/>
            <a:ext cx="968265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457200">
              <a:spcBef>
                <a:spcPts val="0"/>
              </a:spcBef>
              <a:buSzPts val="2800"/>
            </a:pPr>
            <a:r>
              <a:rPr lang="en-MY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UK Screening of ROP guideline recommends that infants without ROP should have continued examinations until vascularisation has extended into zone III.</a:t>
            </a:r>
            <a:r>
              <a:rPr lang="en-MY" baseline="300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11  </a:t>
            </a:r>
          </a:p>
          <a:p>
            <a:pPr indent="-457200">
              <a:spcBef>
                <a:spcPts val="0"/>
              </a:spcBef>
              <a:buSzPts val="2800"/>
            </a:pPr>
            <a:endParaRPr lang="en-MY" baseline="30000" dirty="0">
              <a:solidFill>
                <a:srgbClr val="00000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indent="-457200">
              <a:spcBef>
                <a:spcPts val="0"/>
              </a:spcBef>
              <a:buSzPts val="2800"/>
            </a:pPr>
            <a:r>
              <a:rPr lang="en-MY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CPG DG opines that screening should be done until the retina is completely vascularised</a:t>
            </a:r>
            <a:r>
              <a:rPr lang="en-MY" sz="2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-MY" sz="2400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>
              <a:solidFill>
                <a:srgbClr val="0000FF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7BA1B5-94E3-41EE-960C-D0DD3F3A4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ED14E14-B709-491E-9509-CDB9ABD28E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354724"/>
              </p:ext>
            </p:extLst>
          </p:nvPr>
        </p:nvGraphicFramePr>
        <p:xfrm>
          <a:off x="1004790" y="4331560"/>
          <a:ext cx="10386846" cy="1448308"/>
        </p:xfrm>
        <a:graphic>
          <a:graphicData uri="http://schemas.openxmlformats.org/drawingml/2006/table">
            <a:tbl>
              <a:tblPr bandRow="1"/>
              <a:tblGrid>
                <a:gridCol w="10386846">
                  <a:extLst>
                    <a:ext uri="{9D8B030D-6E8A-4147-A177-3AD203B41FA5}">
                      <a16:colId xmlns:a16="http://schemas.microsoft.com/office/drawing/2014/main" val="2816529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MY" sz="2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Recommendation 10</a:t>
                      </a:r>
                      <a:endParaRPr lang="en-MY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2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Discharge from retinopathy of prematurity screening should be done when retina is completely vascularised. </a:t>
                      </a:r>
                      <a:endParaRPr lang="en-MY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535934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AF16785-9AD1-46FD-8415-D4B0610C1FE0}"/>
              </a:ext>
            </a:extLst>
          </p:cNvPr>
          <p:cNvSpPr txBox="1"/>
          <p:nvPr/>
        </p:nvSpPr>
        <p:spPr>
          <a:xfrm>
            <a:off x="1204486" y="5833130"/>
            <a:ext cx="108437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MY" sz="140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11. The Royal College of Paediatrics and Child Health (RCPCH) and the Royal College of Ophthalmologists (</a:t>
            </a:r>
            <a:r>
              <a:rPr lang="en-MY" sz="1400" dirty="0" err="1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RCOphth</a:t>
            </a:r>
            <a:r>
              <a:rPr lang="en-MY" sz="140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). UK screening </a:t>
            </a:r>
          </a:p>
          <a:p>
            <a:pPr algn="just"/>
            <a:r>
              <a:rPr lang="en-MY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     </a:t>
            </a:r>
            <a:r>
              <a:rPr lang="en-MY" sz="140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 treatment of retinopathy of prematurity Updated 2022 Guidelines.2023 Mar;177-178:105715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9479A2-CE81-46D1-AE24-FB71EE8C493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2FA0C0-2CEA-498B-9F87-F409699C0B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6364104-4018-4232-BEAE-67DF483AE3E6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755710-6D6E-497A-AE25-950D977FA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TAKE HOME MESSAGE</a:t>
            </a:r>
            <a:endParaRPr lang="en-MY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E5F961-8802-44FC-A516-7C4C00E2B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A51B1CA-2C11-4AA6-936A-876775538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1353" y="1847850"/>
            <a:ext cx="9332388" cy="4351338"/>
          </a:xfrm>
        </p:spPr>
        <p:txBody>
          <a:bodyPr>
            <a:normAutofit/>
          </a:bodyPr>
          <a:lstStyle/>
          <a:p>
            <a:pPr algn="just"/>
            <a:r>
              <a:rPr lang="en-MY" sz="320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Discharge from retinopathy of prematurity screening should be done when the retina is completely vascularised</a:t>
            </a:r>
            <a:endParaRPr lang="en-GB" sz="32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68A4707-9506-4389-A5ED-F120D907D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20D5-B483-40BB-83AC-23673BE86840}" type="slidenum">
              <a:rPr lang="en-MY" smtClean="0"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88372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BAFBDA-73D4-4731-AA1D-1BD0B5A3E4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354" y="2503488"/>
            <a:ext cx="9454646" cy="15541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A03018-CE81-4009-5068-E838B83755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MY" b="1" dirty="0"/>
              <a:t>Thank you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5FF1DC-85F5-4DDD-B388-55F99085C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Retinopathy of Prematurity (Second Edition)</a:t>
            </a:r>
            <a:endParaRPr lang="en-MY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A17BD5-8778-4201-B9D2-BF198A9AB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1349">
            <a:off x="8100489" y="2147664"/>
            <a:ext cx="2084250" cy="3204487"/>
          </a:xfrm>
          <a:prstGeom prst="rect">
            <a:avLst/>
          </a:prstGeom>
          <a:effectLst>
            <a:outerShdw blurRad="177800" dist="596900" dir="21540000" algn="tl" rotWithShape="0">
              <a:prstClr val="black">
                <a:alpha val="40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94B90D-B12E-49B5-8B98-69940BF132F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716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666</Words>
  <Application>Microsoft Office PowerPoint</Application>
  <PresentationFormat>Widescreen</PresentationFormat>
  <Paragraphs>63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Arial</vt:lpstr>
      <vt:lpstr>Calibri</vt:lpstr>
      <vt:lpstr>Calibri Light</vt:lpstr>
      <vt:lpstr>Symbol</vt:lpstr>
      <vt:lpstr>Office Theme</vt:lpstr>
      <vt:lpstr>LECTURE 5: MONITORING AND DISCHARGE CRITERIA</vt:lpstr>
      <vt:lpstr>Introduction</vt:lpstr>
      <vt:lpstr>DURING SCREENING </vt:lpstr>
      <vt:lpstr>DELAYED RESOLUTION</vt:lpstr>
      <vt:lpstr>DELAYED RESOLUTION</vt:lpstr>
      <vt:lpstr>RECOMMENDATION</vt:lpstr>
      <vt:lpstr>TAKE HOME MESSAGE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MONITORING AND DISCHARGE CRITERIA FOR RETINOPATHY OF PREMATURITY SCREENING</dc:title>
  <dc:creator>Consultant Suite 214</dc:creator>
  <cp:lastModifiedBy>Karen Sharmini</cp:lastModifiedBy>
  <cp:revision>26</cp:revision>
  <dcterms:created xsi:type="dcterms:W3CDTF">2024-07-31T03:45:59Z</dcterms:created>
  <dcterms:modified xsi:type="dcterms:W3CDTF">2024-11-26T01:53:53Z</dcterms:modified>
</cp:coreProperties>
</file>